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72" r:id="rId3"/>
    <p:sldId id="273" r:id="rId4"/>
    <p:sldId id="274" r:id="rId5"/>
    <p:sldId id="275" r:id="rId6"/>
    <p:sldId id="276" r:id="rId7"/>
    <p:sldId id="278" r:id="rId8"/>
    <p:sldId id="282" r:id="rId9"/>
    <p:sldId id="28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150860"/>
    <a:srgbClr val="1C1573"/>
    <a:srgbClr val="283E84"/>
    <a:srgbClr val="211D71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E1A3C-79C5-4915-A200-F169B12F561B}" type="datetimeFigureOut">
              <a:rPr lang="en-IN" smtClean="0"/>
              <a:t>06-10-2021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45808-6EFD-40BA-B4BF-684B2CD68D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98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445808-6EFD-40BA-B4BF-684B2CD68DC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66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IN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Lifecycle and methodologies in Open Source Software </a:t>
            </a:r>
            <a:r>
              <a:rPr lang="en-IN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-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>Community Driven Development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Ritu</a:t>
            </a:r>
            <a:r>
              <a:rPr lang="en-US" dirty="0" smtClean="0"/>
              <a:t> Arora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Assistant Professor (Off-Campus</a:t>
            </a:r>
            <a:r>
              <a:rPr lang="en-IN" dirty="0" smtClean="0"/>
              <a:t>)</a:t>
            </a:r>
            <a:endParaRPr lang="en-IN" dirty="0"/>
          </a:p>
          <a:p>
            <a:r>
              <a:rPr lang="en-IN" dirty="0"/>
              <a:t> Department of Computer Science &amp; Information Systems</a:t>
            </a:r>
          </a:p>
          <a:p>
            <a:r>
              <a:rPr lang="en-IN" dirty="0"/>
              <a:t> BITS, </a:t>
            </a:r>
            <a:r>
              <a:rPr lang="en-IN" dirty="0" smtClean="0"/>
              <a:t>Pilani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</a:p>
          <a:p>
            <a:r>
              <a:rPr lang="en-IN" dirty="0"/>
              <a:t>Lifecycle and methodologies in Open Source </a:t>
            </a:r>
            <a:r>
              <a:rPr lang="en-IN" dirty="0" smtClean="0"/>
              <a:t>Software – </a:t>
            </a:r>
          </a:p>
          <a:p>
            <a:pPr lvl="0"/>
            <a:r>
              <a:rPr lang="en-IN" dirty="0"/>
              <a:t>Open Source Software Development Process Model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OSS Development </a:t>
            </a:r>
            <a:r>
              <a:rPr lang="en-IN" dirty="0"/>
              <a:t>– The Community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066800"/>
            <a:ext cx="10160000" cy="54101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Open Source Software are developed by a large number of developers around the </a:t>
            </a:r>
            <a:r>
              <a:rPr lang="en-IN" dirty="0" smtClean="0"/>
              <a:t>globe some </a:t>
            </a:r>
            <a:r>
              <a:rPr lang="en-IN" dirty="0"/>
              <a:t>of these developers are independent, while some are supported by companies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These </a:t>
            </a:r>
            <a:r>
              <a:rPr lang="en-IN" dirty="0"/>
              <a:t>group of people are often termed as “Community”</a:t>
            </a:r>
          </a:p>
          <a:p>
            <a:pPr>
              <a:lnSpc>
                <a:spcPct val="150000"/>
              </a:lnSpc>
            </a:pPr>
            <a:r>
              <a:rPr lang="en-IN" dirty="0" smtClean="0"/>
              <a:t>A </a:t>
            </a:r>
            <a:r>
              <a:rPr lang="en-IN" dirty="0"/>
              <a:t>community can also be defined as a </a:t>
            </a:r>
            <a:r>
              <a:rPr lang="en-IN" dirty="0" smtClean="0"/>
              <a:t>group </a:t>
            </a:r>
            <a:r>
              <a:rPr lang="en-IN" dirty="0"/>
              <a:t>of </a:t>
            </a:r>
            <a:r>
              <a:rPr lang="en-IN" dirty="0" smtClean="0"/>
              <a:t>people 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which are diverse in nature </a:t>
            </a:r>
          </a:p>
          <a:p>
            <a:pPr lvl="1">
              <a:lnSpc>
                <a:spcPct val="150000"/>
              </a:lnSpc>
            </a:pPr>
            <a:r>
              <a:rPr lang="en-IN" dirty="0" smtClean="0"/>
              <a:t>and engage in sharing </a:t>
            </a:r>
            <a:r>
              <a:rPr lang="en-IN" dirty="0"/>
              <a:t>ideas, work, and experiences, </a:t>
            </a:r>
            <a:endParaRPr lang="en-IN" dirty="0" smtClean="0"/>
          </a:p>
          <a:p>
            <a:pPr lvl="1">
              <a:lnSpc>
                <a:spcPct val="150000"/>
              </a:lnSpc>
            </a:pPr>
            <a:r>
              <a:rPr lang="en-IN" dirty="0" smtClean="0"/>
              <a:t>through a </a:t>
            </a:r>
            <a:r>
              <a:rPr lang="en-IN" dirty="0"/>
              <a:t>common </a:t>
            </a:r>
            <a:r>
              <a:rPr lang="en-IN" dirty="0" smtClean="0"/>
              <a:t>platform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 smtClean="0"/>
              <a:t>In </a:t>
            </a:r>
            <a:r>
              <a:rPr lang="en-IN" dirty="0"/>
              <a:t>the software industry, the word community driven development is broadly used to describe an initiative </a:t>
            </a:r>
            <a:r>
              <a:rPr lang="en-IN" dirty="0" smtClean="0"/>
              <a:t>in </a:t>
            </a:r>
            <a:r>
              <a:rPr lang="en-IN" dirty="0"/>
              <a:t>which a group of </a:t>
            </a:r>
            <a:r>
              <a:rPr lang="en-IN" dirty="0" smtClean="0"/>
              <a:t>contributors or developers align their activities together and engage towards the development </a:t>
            </a:r>
            <a:r>
              <a:rPr lang="en-IN" dirty="0"/>
              <a:t>of an open source software</a:t>
            </a:r>
            <a:endParaRPr lang="en-IN" dirty="0" smtClean="0"/>
          </a:p>
          <a:p>
            <a:pPr marL="0" indent="0">
              <a:lnSpc>
                <a:spcPct val="150000"/>
              </a:lnSpc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754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Community-Driven Software Development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219200"/>
            <a:ext cx="10160000" cy="52578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Mostly </a:t>
            </a:r>
            <a:r>
              <a:rPr lang="en-IN" dirty="0"/>
              <a:t>of the </a:t>
            </a:r>
            <a:r>
              <a:rPr lang="en-IN" dirty="0" smtClean="0"/>
              <a:t>Open Source Software </a:t>
            </a:r>
            <a:r>
              <a:rPr lang="en-IN" dirty="0"/>
              <a:t>development communities </a:t>
            </a:r>
            <a:r>
              <a:rPr lang="en-IN" dirty="0" smtClean="0"/>
              <a:t>structure </a:t>
            </a:r>
            <a:r>
              <a:rPr lang="en-IN" dirty="0"/>
              <a:t>themselves </a:t>
            </a:r>
            <a:r>
              <a:rPr lang="en-IN" dirty="0" smtClean="0"/>
              <a:t>into groups based on job roles.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This is similar </a:t>
            </a:r>
            <a:r>
              <a:rPr lang="en-IN" dirty="0"/>
              <a:t>to </a:t>
            </a:r>
            <a:r>
              <a:rPr lang="en-IN" dirty="0" smtClean="0"/>
              <a:t>the manner in which </a:t>
            </a:r>
            <a:r>
              <a:rPr lang="en-IN" dirty="0"/>
              <a:t>professional </a:t>
            </a:r>
            <a:r>
              <a:rPr lang="en-IN" dirty="0" smtClean="0"/>
              <a:t>software organizations organize their employees.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Structured </a:t>
            </a:r>
            <a:r>
              <a:rPr lang="en-IN" dirty="0"/>
              <a:t>OSS community comprises of various job roles and multiple sub-teams.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rgbClr val="002060"/>
                </a:solidFill>
              </a:rPr>
              <a:t>Developers' group </a:t>
            </a:r>
            <a:r>
              <a:rPr lang="en-IN" dirty="0"/>
              <a:t>- </a:t>
            </a:r>
            <a:r>
              <a:rPr lang="en-IN" dirty="0" smtClean="0"/>
              <a:t>responsible </a:t>
            </a:r>
            <a:r>
              <a:rPr lang="en-IN" dirty="0"/>
              <a:t>for </a:t>
            </a:r>
            <a:r>
              <a:rPr lang="en-IN" dirty="0" smtClean="0"/>
              <a:t>developing </a:t>
            </a:r>
            <a:r>
              <a:rPr lang="en-IN" dirty="0"/>
              <a:t>code for different </a:t>
            </a:r>
            <a:r>
              <a:rPr lang="en-IN" dirty="0" smtClean="0"/>
              <a:t>modules </a:t>
            </a:r>
            <a:r>
              <a:rPr lang="en-IN" dirty="0"/>
              <a:t>of the software.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rgbClr val="002060"/>
                </a:solidFill>
              </a:rPr>
              <a:t>Builders’ group </a:t>
            </a:r>
            <a:r>
              <a:rPr lang="en-IN" dirty="0"/>
              <a:t>- </a:t>
            </a:r>
            <a:r>
              <a:rPr lang="en-IN" dirty="0" smtClean="0"/>
              <a:t>obtains the implemented components or modules and joins </a:t>
            </a:r>
            <a:r>
              <a:rPr lang="en-IN" dirty="0"/>
              <a:t>them together </a:t>
            </a:r>
            <a:r>
              <a:rPr lang="en-IN" dirty="0" smtClean="0"/>
              <a:t>in order to </a:t>
            </a:r>
            <a:r>
              <a:rPr lang="en-IN" dirty="0"/>
              <a:t>build a new version of the software.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b="1" dirty="0">
                <a:solidFill>
                  <a:srgbClr val="002060"/>
                </a:solidFill>
              </a:rPr>
              <a:t>Testers’ group </a:t>
            </a:r>
            <a:r>
              <a:rPr lang="en-IN" dirty="0"/>
              <a:t>– responsible for internally testing software builds. </a:t>
            </a:r>
          </a:p>
          <a:p>
            <a:pPr lvl="2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Bugs or failure are reported back to the </a:t>
            </a:r>
            <a:r>
              <a:rPr lang="en-IN" dirty="0" smtClean="0"/>
              <a:t>developer’s group who are responsible for debugging the </a:t>
            </a:r>
            <a:r>
              <a:rPr lang="en-IN" dirty="0"/>
              <a:t>code and </a:t>
            </a:r>
            <a:r>
              <a:rPr lang="en-IN" dirty="0" smtClean="0"/>
              <a:t>rectifying the bugs.</a:t>
            </a:r>
          </a:p>
          <a:p>
            <a:pPr lvl="2"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743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Community-Driven Software Development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219200"/>
            <a:ext cx="10160000" cy="5181600"/>
          </a:xfrm>
        </p:spPr>
        <p:txBody>
          <a:bodyPr>
            <a:noAutofit/>
          </a:bodyPr>
          <a:lstStyle/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 smtClean="0"/>
              <a:t>Finally</a:t>
            </a:r>
            <a:r>
              <a:rPr lang="en-IN" dirty="0"/>
              <a:t>, </a:t>
            </a:r>
            <a:r>
              <a:rPr lang="en-IN" b="1" dirty="0">
                <a:solidFill>
                  <a:srgbClr val="002060"/>
                </a:solidFill>
              </a:rPr>
              <a:t>the release management group </a:t>
            </a:r>
            <a:r>
              <a:rPr lang="en-IN" dirty="0"/>
              <a:t>packs together the final </a:t>
            </a:r>
            <a:r>
              <a:rPr lang="en-IN" dirty="0" smtClean="0"/>
              <a:t>build or version </a:t>
            </a:r>
            <a:r>
              <a:rPr lang="en-IN" dirty="0"/>
              <a:t>of the </a:t>
            </a:r>
            <a:r>
              <a:rPr lang="en-IN" dirty="0" smtClean="0"/>
              <a:t>software, attaches all the </a:t>
            </a:r>
            <a:r>
              <a:rPr lang="en-IN" dirty="0"/>
              <a:t>necessary documents, and </a:t>
            </a:r>
            <a:r>
              <a:rPr lang="en-IN" dirty="0" smtClean="0"/>
              <a:t>hands it </a:t>
            </a:r>
            <a:r>
              <a:rPr lang="en-IN" dirty="0"/>
              <a:t>over to the customers</a:t>
            </a:r>
            <a:r>
              <a:rPr lang="en-IN" dirty="0" smtClean="0"/>
              <a:t>.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endParaRPr lang="en-IN" sz="1600" dirty="0"/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 smtClean="0"/>
              <a:t>Self-driven </a:t>
            </a:r>
            <a:r>
              <a:rPr lang="en-IN" dirty="0"/>
              <a:t>OSS development communities, often provide flexibility to team members to shuffle between job roles. 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 smtClean="0"/>
              <a:t>A </a:t>
            </a:r>
            <a:r>
              <a:rPr lang="en-IN" dirty="0"/>
              <a:t>developer may perform the role of a tester, a tester may work as a build team member, and so on. </a:t>
            </a:r>
          </a:p>
          <a:p>
            <a:pPr>
              <a:lnSpc>
                <a:spcPct val="160000"/>
              </a:lnSpc>
              <a:spcBef>
                <a:spcPts val="0"/>
              </a:spcBef>
            </a:pPr>
            <a:r>
              <a:rPr lang="en-IN" dirty="0" smtClean="0"/>
              <a:t>These </a:t>
            </a:r>
            <a:r>
              <a:rPr lang="en-IN" dirty="0"/>
              <a:t>communities are </a:t>
            </a:r>
            <a:r>
              <a:rPr lang="en-IN" dirty="0" smtClean="0"/>
              <a:t>open </a:t>
            </a:r>
            <a:r>
              <a:rPr lang="en-IN" dirty="0"/>
              <a:t>to customers </a:t>
            </a:r>
            <a:r>
              <a:rPr lang="en-IN" dirty="0" smtClean="0"/>
              <a:t>or end-users, inviting them to join the community and contribute to the project.</a:t>
            </a:r>
          </a:p>
        </p:txBody>
      </p:sp>
    </p:spTree>
    <p:extLst>
      <p:ext uri="{BB962C8B-B14F-4D97-AF65-F5344CB8AC3E}">
        <p14:creationId xmlns:p14="http://schemas.microsoft.com/office/powerpoint/2010/main" val="226211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Developers’ Group in OSSE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27314" y="1295400"/>
            <a:ext cx="10160000" cy="4953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>
                <a:solidFill>
                  <a:srgbClr val="C00000"/>
                </a:solidFill>
              </a:rPr>
              <a:t>Software Design </a:t>
            </a:r>
            <a:r>
              <a:rPr lang="en-IN" dirty="0"/>
              <a:t>(step 1) - </a:t>
            </a:r>
            <a:r>
              <a:rPr lang="en-IN" dirty="0" smtClean="0"/>
              <a:t>defines </a:t>
            </a:r>
            <a:r>
              <a:rPr lang="en-IN" dirty="0"/>
              <a:t>the architecture and behaviour of </a:t>
            </a:r>
            <a:r>
              <a:rPr lang="en-IN" dirty="0" smtClean="0"/>
              <a:t>the </a:t>
            </a:r>
            <a:r>
              <a:rPr lang="en-IN" dirty="0"/>
              <a:t>product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>
                <a:solidFill>
                  <a:srgbClr val="C00000"/>
                </a:solidFill>
              </a:rPr>
              <a:t>Coding</a:t>
            </a:r>
            <a:r>
              <a:rPr lang="en-IN" dirty="0"/>
              <a:t> (step 2) - </a:t>
            </a:r>
            <a:r>
              <a:rPr lang="en-IN" dirty="0" smtClean="0"/>
              <a:t>implementing </a:t>
            </a:r>
            <a:r>
              <a:rPr lang="en-IN" dirty="0"/>
              <a:t>the design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2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A community driven software development project typically starts with the aim to address a typical or selected problem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2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These problems (or pain points) specify the requirements </a:t>
            </a:r>
            <a:r>
              <a:rPr lang="en-IN" dirty="0" smtClean="0"/>
              <a:t>of the software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2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designers’ group is responsible for creating a software design which should be effective and appropriate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2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design should be self-explanatory, easy to understand and created using standard notations like UML</a:t>
            </a:r>
          </a:p>
        </p:txBody>
      </p:sp>
    </p:spTree>
    <p:extLst>
      <p:ext uri="{BB962C8B-B14F-4D97-AF65-F5344CB8AC3E}">
        <p14:creationId xmlns:p14="http://schemas.microsoft.com/office/powerpoint/2010/main" val="255417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Developers’ Group in OSSE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295400"/>
            <a:ext cx="10160000" cy="43433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next step is to choose an appropriate language for writing the source </a:t>
            </a:r>
            <a:r>
              <a:rPr lang="en-IN" dirty="0" smtClean="0"/>
              <a:t>code.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6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Like in many other software development projects, </a:t>
            </a:r>
            <a:r>
              <a:rPr lang="en-IN" dirty="0"/>
              <a:t>in a community driven development </a:t>
            </a:r>
            <a:r>
              <a:rPr lang="en-IN" dirty="0" smtClean="0"/>
              <a:t>also, the transition </a:t>
            </a:r>
            <a:r>
              <a:rPr lang="en-IN" dirty="0"/>
              <a:t>between the design </a:t>
            </a:r>
            <a:r>
              <a:rPr lang="en-IN" dirty="0" smtClean="0"/>
              <a:t>phase and coding phase typically tends </a:t>
            </a:r>
            <a:r>
              <a:rPr lang="en-IN" dirty="0"/>
              <a:t>to overlap with each </a:t>
            </a:r>
            <a:r>
              <a:rPr lang="en-IN" dirty="0" smtClean="0"/>
              <a:t>other.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6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Developers </a:t>
            </a:r>
            <a:r>
              <a:rPr lang="en-IN" dirty="0" smtClean="0"/>
              <a:t>usually begin implementing sub-parts </a:t>
            </a:r>
            <a:r>
              <a:rPr lang="en-IN" dirty="0"/>
              <a:t>of a </a:t>
            </a:r>
            <a:r>
              <a:rPr lang="en-IN" dirty="0" smtClean="0"/>
              <a:t>module or system</a:t>
            </a:r>
            <a:r>
              <a:rPr lang="en-IN" dirty="0"/>
              <a:t>, while other </a:t>
            </a:r>
            <a:r>
              <a:rPr lang="en-IN" dirty="0" smtClean="0"/>
              <a:t>modules </a:t>
            </a:r>
            <a:r>
              <a:rPr lang="en-IN" dirty="0"/>
              <a:t>are </a:t>
            </a:r>
            <a:r>
              <a:rPr lang="en-IN" dirty="0" smtClean="0"/>
              <a:t>still in their design phase.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6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While </a:t>
            </a:r>
            <a:r>
              <a:rPr lang="en-IN" dirty="0"/>
              <a:t>this </a:t>
            </a:r>
            <a:r>
              <a:rPr lang="en-IN" dirty="0" smtClean="0"/>
              <a:t>approach </a:t>
            </a:r>
            <a:r>
              <a:rPr lang="en-IN" dirty="0"/>
              <a:t>of running </a:t>
            </a:r>
            <a:r>
              <a:rPr lang="en-IN" dirty="0" smtClean="0"/>
              <a:t>parallel phases (both design and coding) saves </a:t>
            </a:r>
            <a:r>
              <a:rPr lang="en-IN" dirty="0"/>
              <a:t>time; it </a:t>
            </a:r>
            <a:r>
              <a:rPr lang="en-IN" dirty="0" smtClean="0"/>
              <a:t>might </a:t>
            </a:r>
            <a:r>
              <a:rPr lang="en-IN" dirty="0"/>
              <a:t>result in duplication of effort in the event of a change in design.</a:t>
            </a:r>
          </a:p>
        </p:txBody>
      </p:sp>
    </p:spTree>
    <p:extLst>
      <p:ext uri="{BB962C8B-B14F-4D97-AF65-F5344CB8AC3E}">
        <p14:creationId xmlns:p14="http://schemas.microsoft.com/office/powerpoint/2010/main" val="136053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Builders’ Group in </a:t>
            </a:r>
            <a:r>
              <a:rPr lang="en-IN" dirty="0" smtClean="0"/>
              <a:t>OSSE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219201"/>
            <a:ext cx="10160000" cy="48768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builders’ group is responsible for taking care of the software build process which comprises of the following two tasks: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Compiling all source code into object modules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Linking the object module code into one </a:t>
            </a:r>
            <a:r>
              <a:rPr lang="en-IN" dirty="0" smtClean="0"/>
              <a:t>whole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Software </a:t>
            </a:r>
            <a:r>
              <a:rPr lang="en-IN" dirty="0"/>
              <a:t>building is a continuous process, since developers continuously </a:t>
            </a:r>
            <a:r>
              <a:rPr lang="en-IN" dirty="0" smtClean="0"/>
              <a:t>modify, add or </a:t>
            </a:r>
            <a:r>
              <a:rPr lang="en-IN" dirty="0"/>
              <a:t>delete </a:t>
            </a:r>
            <a:r>
              <a:rPr lang="en-IN" dirty="0" smtClean="0"/>
              <a:t>software artefacts, which are placed in a common project repository</a:t>
            </a:r>
            <a:r>
              <a:rPr lang="en-IN" dirty="0"/>
              <a:t>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As a result, the build process also takes up a continuous form - since it is necessary to reflect </a:t>
            </a:r>
            <a:r>
              <a:rPr lang="en-IN" dirty="0"/>
              <a:t>these changes in the final </a:t>
            </a:r>
            <a:r>
              <a:rPr lang="en-IN" dirty="0" smtClean="0"/>
              <a:t>build.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The latest </a:t>
            </a:r>
            <a:r>
              <a:rPr lang="en-IN" dirty="0"/>
              <a:t>code needs to be recompiled and linked regularly.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631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Builders’ Group in </a:t>
            </a:r>
            <a:r>
              <a:rPr lang="en-IN" dirty="0" smtClean="0"/>
              <a:t>OSSE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219201"/>
            <a:ext cx="10160000" cy="48768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In order to speed-up this process, the underlying build process is usually designed to recompile only those source code files which were modified since the previous build was released.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For the </a:t>
            </a:r>
            <a:r>
              <a:rPr lang="en-IN" dirty="0"/>
              <a:t>remaining unchanged </a:t>
            </a:r>
            <a:r>
              <a:rPr lang="en-IN" dirty="0" smtClean="0"/>
              <a:t>artefacts, the older compiled versions are picked and released.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 smtClean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A large number of continuous integration and continuous deployment (CI/CD) tools exist that help to speed up the build and release process.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Jenkins</a:t>
            </a:r>
            <a:endParaRPr lang="en-IN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TeamCity</a:t>
            </a:r>
            <a:endParaRPr lang="en-IN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err="1" smtClean="0"/>
              <a:t>GitLab</a:t>
            </a:r>
            <a:r>
              <a:rPr lang="en-IN" dirty="0" smtClean="0"/>
              <a:t> </a:t>
            </a:r>
            <a:r>
              <a:rPr lang="en-IN" dirty="0"/>
              <a:t>CI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err="1" smtClean="0"/>
              <a:t>CircleCI</a:t>
            </a:r>
            <a:endParaRPr lang="en-IN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 err="1" smtClean="0"/>
              <a:t>TravisCI</a:t>
            </a: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 smtClean="0"/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1235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Testing in OSSD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295401"/>
            <a:ext cx="10160000" cy="4800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Testing in the OSSD model is carried out by the testers’ group of the community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7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They may optionally make use of the following tools to support their activities: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Mailing lists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Discussion boards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Bug reports etc.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endParaRPr lang="en-IN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The testers’ group carries out testing, generate bug reports which are shared with the developer’s group / community – fixes are provided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IN" sz="17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/>
              <a:t>This cyclic process continues until the project community feels that the implementation is stable enough – and then it is released - development still continues</a:t>
            </a:r>
          </a:p>
        </p:txBody>
      </p:sp>
    </p:spTree>
    <p:extLst>
      <p:ext uri="{BB962C8B-B14F-4D97-AF65-F5344CB8AC3E}">
        <p14:creationId xmlns:p14="http://schemas.microsoft.com/office/powerpoint/2010/main" val="146717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4931</TotalTime>
  <Words>859</Words>
  <Application>Microsoft Office PowerPoint</Application>
  <PresentationFormat>Widescreen</PresentationFormat>
  <Paragraphs>80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Helvetica Light</vt:lpstr>
      <vt:lpstr>Office Theme</vt:lpstr>
      <vt:lpstr>Lifecycle and methodologies in Open Source Software -  Community Driven Development</vt:lpstr>
      <vt:lpstr>OSS Development – The Community</vt:lpstr>
      <vt:lpstr>Community-Driven Software Development</vt:lpstr>
      <vt:lpstr>Community-Driven Software Development</vt:lpstr>
      <vt:lpstr>Developers’ Group in OSSE</vt:lpstr>
      <vt:lpstr>Developers’ Group in OSSE</vt:lpstr>
      <vt:lpstr>Builders’ Group in OSSE</vt:lpstr>
      <vt:lpstr>Builders’ Group in OSSE</vt:lpstr>
      <vt:lpstr>Testing in OSSD model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Hewlett-Packard Company</cp:lastModifiedBy>
  <cp:revision>358</cp:revision>
  <dcterms:created xsi:type="dcterms:W3CDTF">2018-10-16T06:13:57Z</dcterms:created>
  <dcterms:modified xsi:type="dcterms:W3CDTF">2021-10-06T10:27:29Z</dcterms:modified>
</cp:coreProperties>
</file>

<file path=docProps/thumbnail.jpeg>
</file>